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9" r:id="rId1"/>
    <p:sldMasterId id="2147483660" r:id="rId2"/>
    <p:sldMasterId id="2147483684" r:id="rId3"/>
    <p:sldMasterId id="2147483672" r:id="rId4"/>
  </p:sldMasterIdLst>
  <p:notesMasterIdLst>
    <p:notesMasterId r:id="rId25"/>
  </p:notesMasterIdLst>
  <p:sldIdLst>
    <p:sldId id="256" r:id="rId5"/>
    <p:sldId id="279" r:id="rId6"/>
    <p:sldId id="337" r:id="rId7"/>
    <p:sldId id="368" r:id="rId8"/>
    <p:sldId id="367" r:id="rId9"/>
    <p:sldId id="375" r:id="rId10"/>
    <p:sldId id="362" r:id="rId11"/>
    <p:sldId id="373" r:id="rId12"/>
    <p:sldId id="359" r:id="rId13"/>
    <p:sldId id="358" r:id="rId14"/>
    <p:sldId id="372" r:id="rId15"/>
    <p:sldId id="376" r:id="rId16"/>
    <p:sldId id="374" r:id="rId17"/>
    <p:sldId id="377" r:id="rId18"/>
    <p:sldId id="378" r:id="rId19"/>
    <p:sldId id="353" r:id="rId20"/>
    <p:sldId id="351" r:id="rId21"/>
    <p:sldId id="379" r:id="rId22"/>
    <p:sldId id="348" r:id="rId23"/>
    <p:sldId id="280" r:id="rId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84DAAA-2FDE-45BE-9EA8-0970E52B6BC4}" v="231" dt="2023-06-27T20:33:45.933"/>
    <p1510:client id="{717AE6A1-D167-4684-8513-E9E75ABB422A}" v="200" dt="2023-06-27T21:47:02.236"/>
    <p1510:client id="{73943BD4-030E-497B-BF85-E65819261B98}" v="75" dt="2023-06-29T16:38:56.499"/>
    <p1510:client id="{933033B7-6B80-4612-8224-EE06B512144B}" v="143" dt="2023-06-27T17:30:06.730"/>
    <p1510:client id="{9B747BE4-0D76-42AF-8F6D-4FA9F3BA1C15}" v="1410" dt="2023-06-28T20:19:54.938"/>
    <p1510:client id="{A77D9F86-0B61-4EF8-A266-CEAB7B5A8D14}" v="1381" dt="2023-06-27T20:18:43.123"/>
    <p1510:client id="{CA757C27-F6D1-47A1-BC36-7F5672D81A65}" v="521" dt="2023-06-27T21:35:40.262"/>
    <p1510:client id="{DBB6DC1A-9CBC-4DE8-AC4C-DFCA6C71B76F}" v="1484" dt="2023-06-27T17:04:13.7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980" y="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ECB29B7-031F-2E6C-B1F5-3ECFC929674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D135F38-E313-3F69-948D-49D8B5E04AC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0F9CA3F-F9D7-D43B-9FE2-C66906C85B2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325117A4-8202-4D27-AEC2-E9D81EE25C3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6FF04054-0012-B921-01B5-8FF9C1EA6BA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45A80228-3CC6-5C2D-5031-07E15575F8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7E19979-E4D2-4E72-96DD-0007581C7C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DFC4B18B-64FE-B18D-D64E-14BE667B87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numCol="1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3DA27B-95C4-4631-8ED3-1A345DAF02FE}" type="slidenum">
              <a:rPr lang="en-US" smtClean="0"/>
              <a:pPr>
                <a:spcBef>
                  <a:spcPct val="0"/>
                </a:spcBef>
              </a:pPr>
              <a:t>1</a:t>
            </a:fld>
            <a:endParaRPr lang="en-US" dirty="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E1D0791D-CDBC-A74E-FA42-745C5DEDCA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39922D0-477C-C1B7-3F8E-BB120F4865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numCol="1"/>
          <a:lstStyle/>
          <a:p>
            <a:pPr eaLnBrk="1" hangingPunct="1"/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F7BA1-BD1A-45B5-A51D-CCACD1DE8F1F}" type="slidenum"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023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F7BA1-BD1A-45B5-A51D-CCACD1DE8F1F}" type="slidenum"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98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F7BA1-BD1A-45B5-A51D-CCACD1DE8F1F}" type="slidenum"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5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F7BA1-BD1A-45B5-A51D-CCACD1DE8F1F}" type="slidenum"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39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F7BA1-BD1A-45B5-A51D-CCACD1DE8F1F}" type="slidenum"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420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F7BA1-BD1A-45B5-A51D-CCACD1DE8F1F}" type="slidenum"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34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F7BA1-BD1A-45B5-A51D-CCACD1DE8F1F}" type="slidenum"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35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7D9B3ED9-3B8B-84D0-048A-75FF2B4EB885}"/>
              </a:ext>
            </a:extLst>
          </p:cNvPr>
          <p:cNvSpPr>
            <a:spLocks noChangeArrowheads="1"/>
          </p:cNvSpPr>
          <p:nvPr/>
        </p:nvSpPr>
        <p:spPr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numCol="1"/>
          <a:lstStyle/>
          <a:p>
            <a:endParaRPr lang="en-US" dirty="0"/>
          </a:p>
        </p:txBody>
      </p:sp>
      <p:sp>
        <p:nvSpPr>
          <p:cNvPr id="3" name="Line 8">
            <a:extLst>
              <a:ext uri="{FF2B5EF4-FFF2-40B4-BE49-F238E27FC236}">
                <a16:creationId xmlns:a16="http://schemas.microsoft.com/office/drawing/2014/main" id="{88A4168E-4F4A-3F91-E56A-6EA3811EDCDD}"/>
              </a:ext>
            </a:extLst>
          </p:cNvPr>
          <p:cNvSpPr>
            <a:spLocks noChangeShapeType="1"/>
          </p:cNvSpPr>
          <p:nvPr/>
        </p:nvSpPr>
        <p:spPr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numCol="1"/>
          <a:lstStyle/>
          <a:p>
            <a:endParaRPr lang="en-US" dirty="0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 numCol="1"/>
          <a:lstStyle>
            <a:lvl1pPr>
              <a:defRPr sz="50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 numCol="1"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8C967A-453B-D06B-EFF7-9AF6520B78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2B2053-CF89-5D28-94AE-9685099DBB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r>
              <a:rPr lang="en-US" dirty="0"/>
              <a:t>Introduction to Cyber Crime and Security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0C8EF21-9A28-4727-BBF3-58B41C2994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 numCol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59F85B3-9576-4B88-AC0E-B89BF5D7C1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590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B11B6C-AF0C-C491-75A6-EE368DEEA78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664AFD5B-2114-4B86-825D-7708350B32D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36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BAD4DBA-F070-CC69-AA6A-79F80664685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79A042AE-4AC6-4C69-885D-21143202F4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14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21E3C-A787-4265-BB6C-61B0DC3F88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4830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21E3C-A787-4265-BB6C-61B0DC3F88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6772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21E3C-A787-4265-BB6C-61B0DC3F88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3204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21E3C-A787-4265-BB6C-61B0DC3F88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536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21E3C-A787-4265-BB6C-61B0DC3F88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6404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21E3C-A787-4265-BB6C-61B0DC3F88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4185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21E3C-A787-4265-BB6C-61B0DC3F88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4581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21E3C-A787-4265-BB6C-61B0DC3F88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4779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607804A-C647-5EA2-2C60-C7D32C3AC2A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7B99F8D5-A808-4918-AF95-1C65737EF9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428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21E3C-A787-4265-BB6C-61B0DC3F88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6882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21E3C-A787-4265-BB6C-61B0DC3F88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9518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21E3C-A787-4265-BB6C-61B0DC3F88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00715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numCol="1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numCol="1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C2D1CA9-E270-2B84-EF63-90FD1E86071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21EA5AD3-7D96-49E2-9585-0E8B473B34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986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050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1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0697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0115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8933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62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 numCol="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 numCol="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F008A0-DD9E-211A-5BC9-EEC94B22B4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49E3EB76-8F0B-4637-B5B3-18636837D5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412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0664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0638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2294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146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Cyber Crime and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74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numCol="1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 numCol="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 numCol="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F82E836-D318-5268-E7A0-5BC2E8CBF86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C09D41DE-3D34-46C2-9F5A-427DAE09D17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887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0A8F943-2F87-6E12-DD6C-4E8ACB1AFF0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1051BF7A-1AFA-4046-B13D-CCE92F58A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4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A687F78-29C0-7C84-D176-7D5E1614B1C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F5DF5B85-EFB7-4ADC-BD70-34E38F36A5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10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numCol="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 numCol="1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51F8119-C86B-CAED-D6CD-05AD8157A7B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109ED5BC-8A75-4C2F-84DC-A59309F5ED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0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numCol="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numCol="1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0EF29A-FC14-DACB-3FEB-2809D82D66F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5A294AA1-72D1-4901-9724-6A5AE9BE83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39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C81E1FD-EA48-9105-B231-62F8EDB59A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D5E3E05-86D1-F906-6168-C4D70823CD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5036CD50-EA33-E565-75C3-97754F13469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7391400" y="6243638"/>
            <a:ext cx="12954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accent1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D217E4AA-41F4-4752-92E6-517FDA3114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9" name="Freeform 6">
            <a:extLst>
              <a:ext uri="{FF2B5EF4-FFF2-40B4-BE49-F238E27FC236}">
                <a16:creationId xmlns:a16="http://schemas.microsoft.com/office/drawing/2014/main" id="{08F3425D-BE32-074E-42DE-B8617EAAF070}"/>
              </a:ext>
            </a:extLst>
          </p:cNvPr>
          <p:cNvSpPr>
            <a:spLocks noChangeArrowheads="1"/>
          </p:cNvSpPr>
          <p:nvPr/>
        </p:nvSpPr>
        <p:spPr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numCol="1"/>
          <a:lstStyle/>
          <a:p>
            <a:endParaRPr lang="en-US" dirty="0"/>
          </a:p>
        </p:txBody>
      </p:sp>
      <p:sp>
        <p:nvSpPr>
          <p:cNvPr id="1030" name="Rectangle 7">
            <a:extLst>
              <a:ext uri="{FF2B5EF4-FFF2-40B4-BE49-F238E27FC236}">
                <a16:creationId xmlns:a16="http://schemas.microsoft.com/office/drawing/2014/main" id="{8A923645-081C-F076-07C5-E9502EE845BE}"/>
              </a:ext>
            </a:extLst>
          </p:cNvPr>
          <p:cNvSpPr>
            <a:spLocks noChangeArrowheads="1"/>
          </p:cNvSpPr>
          <p:nvPr/>
        </p:nvSpPr>
        <p:spPr>
          <a:xfrm>
            <a:off x="457200" y="6248400"/>
            <a:ext cx="678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solidFill>
                  <a:schemeClr val="accent1"/>
                </a:solidFill>
              </a:rPr>
              <a:t>© 2024 by Pearson Education, Inc.     	  Chapter 3: Programs and Programming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accent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accent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accent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accent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accent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accent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accent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accent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Introduction to Cyber Crime and Security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21E3C-A787-4265-BB6C-61B0DC3F886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139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Introduction to Cyber Crime and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Introduction to Cyber Crime and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52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A367DDBF-1295-C740-B3D8-5FB99F9E5D5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936750"/>
          </a:xfrm>
        </p:spPr>
        <p:txBody>
          <a:bodyPr numCol="1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Security in Computing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Sixth Edition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A7C6BEC-466D-AE53-DB29-9E38A85251A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981200" y="3886200"/>
            <a:ext cx="7013275" cy="1752600"/>
          </a:xfrm>
        </p:spPr>
        <p:txBody>
          <a:bodyPr numCol="1"/>
          <a:lstStyle/>
          <a:p>
            <a:pPr algn="r"/>
            <a:r>
              <a:rPr lang="en-IN" dirty="0">
                <a:cs typeface="Arial"/>
              </a:rPr>
              <a:t> Charles P. Pfleeger </a:t>
            </a:r>
            <a:endParaRPr lang="en-US" dirty="0">
              <a:cs typeface="Arial"/>
            </a:endParaRPr>
          </a:p>
          <a:p>
            <a:pPr algn="r"/>
            <a:r>
              <a:rPr lang="en-IN" dirty="0">
                <a:cs typeface="Arial"/>
              </a:rPr>
              <a:t>Shari Lawrence Pfleeger</a:t>
            </a:r>
            <a:endParaRPr lang="en-US" dirty="0">
              <a:cs typeface="Arial"/>
            </a:endParaRPr>
          </a:p>
          <a:p>
            <a:pPr algn="r"/>
            <a:r>
              <a:rPr lang="en-IN" dirty="0">
                <a:cs typeface="Arial"/>
              </a:rPr>
              <a:t>Lizzie Coles-Kemp</a:t>
            </a:r>
            <a:endParaRPr lang="en-US" dirty="0">
              <a:cs typeface="Arial"/>
            </a:endParaRP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8A110987-5091-9DB9-442D-F377EE5CC0F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64250"/>
            <a:ext cx="9144000" cy="800100"/>
          </a:xfrm>
          <a:prstGeom prst="rect">
            <a:avLst/>
          </a:prstGeom>
          <a:solidFill>
            <a:srgbClr val="3333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40" tIns="45720" rIns="91440" bIns="45720" numCol="1" anchor="t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			</a:t>
            </a:r>
            <a:endParaRPr lang="en-US" dirty="0">
              <a:solidFill>
                <a:schemeClr val="tx1"/>
              </a:solidFill>
            </a:endParaRPr>
          </a:p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en-US" sz="1800" i="1" dirty="0">
                <a:solidFill>
                  <a:schemeClr val="tx1"/>
                </a:solidFill>
                <a:latin typeface="Arial Unicode MS"/>
                <a:ea typeface="Arial Unicode MS"/>
                <a:cs typeface="Arial Unicode MS"/>
              </a:rPr>
              <a:t>	Chapter 3: Programs and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4CCD2-C4BD-0631-5F92-15B1F5A86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73" y="2819400"/>
            <a:ext cx="2590800" cy="29976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0821" y="5915207"/>
            <a:ext cx="4573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0B05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3-14 Both Data and Number of Used Cells in an Array</a:t>
            </a:r>
            <a:endParaRPr lang="en-IN" sz="1050" dirty="0">
              <a:solidFill>
                <a:srgbClr val="0B050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C783486-0E99-48D9-6E33-CFF8D41A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Off-by-One Error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F4B82-25D2-9B5B-6422-C434E97A2093}"/>
              </a:ext>
            </a:extLst>
          </p:cNvPr>
          <p:cNvSpPr txBox="1"/>
          <p:nvPr/>
        </p:nvSpPr>
        <p:spPr>
          <a:xfrm>
            <a:off x="571500" y="1293394"/>
            <a:ext cx="3474118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Neophytes can easily fail with an </a:t>
            </a: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</a:rPr>
              <a:t>off-by-one error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: </a:t>
            </a:r>
          </a:p>
          <a:p>
            <a:endParaRPr lang="en-US" sz="24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346075"/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miscalculating the condition to end a loop (repeat while i&lt;=n or i&lt;n? repeat until i=n or i&gt;n?) or overlooking that an array of A[0] through A[n] contains n+1 elements</a:t>
            </a:r>
          </a:p>
        </p:txBody>
      </p:sp>
      <p:pic>
        <p:nvPicPr>
          <p:cNvPr id="5" name="Picture 8" descr="Diagram&#10;&#10;Description automatically generated">
            <a:extLst>
              <a:ext uri="{FF2B5EF4-FFF2-40B4-BE49-F238E27FC236}">
                <a16:creationId xmlns:a16="http://schemas.microsoft.com/office/drawing/2014/main" id="{3766B410-A7F9-889D-3CD9-F7868AA4C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645" y="2823063"/>
            <a:ext cx="3476445" cy="28508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207C62-6C54-DB01-9BB4-ECAA3D37B4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51BF7A-1AFA-4046-B13D-CCE92F58A67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377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02F4196-C162-38AF-3162-184C80E0E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68" y="395018"/>
            <a:ext cx="7956093" cy="696943"/>
          </a:xfrm>
        </p:spPr>
        <p:txBody>
          <a:bodyPr>
            <a:normAutofit fontScale="90000"/>
          </a:bodyPr>
          <a:lstStyle/>
          <a:p>
            <a:r>
              <a:rPr lang="en-US" sz="4700" b="0" dirty="0">
                <a:solidFill>
                  <a:schemeClr val="bg2"/>
                </a:solidFill>
                <a:ea typeface="+mj-lt"/>
                <a:cs typeface="+mj-lt"/>
              </a:rPr>
              <a:t>Malicious Code-Malware</a:t>
            </a:r>
            <a:endParaRPr lang="en-US" dirty="0">
              <a:solidFill>
                <a:schemeClr val="bg2"/>
              </a:solidFill>
              <a:ea typeface="+mj-lt"/>
              <a:cs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AD498-EE68-DE8A-0091-7B22314C529B}"/>
              </a:ext>
            </a:extLst>
          </p:cNvPr>
          <p:cNvSpPr txBox="1"/>
          <p:nvPr/>
        </p:nvSpPr>
        <p:spPr>
          <a:xfrm>
            <a:off x="708842" y="1455045"/>
            <a:ext cx="7354302" cy="51090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</a:rPr>
              <a:t>Malicious code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 or </a:t>
            </a: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</a:rPr>
              <a:t>rogue programs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 or </a:t>
            </a: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</a:rPr>
              <a:t>malware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:</a:t>
            </a:r>
          </a:p>
          <a:p>
            <a:pPr marL="630238" indent="-284163"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Programs or program parts planted by an agent with </a:t>
            </a: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</a:rPr>
              <a:t>malicious intent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 to cause </a:t>
            </a: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</a:rPr>
              <a:t>unanticipated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 or </a:t>
            </a: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</a:rPr>
              <a:t>undesired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 effects</a:t>
            </a:r>
            <a:endParaRPr lang="en-US" sz="24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630238" indent="-284163"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The agent is the program’s writer or distributor</a:t>
            </a:r>
            <a:endParaRPr lang="en-US" sz="24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</a:rPr>
              <a:t>Virus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:</a:t>
            </a:r>
          </a:p>
          <a:p>
            <a:pPr marL="630238" indent="-284163"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Program that can replicate itself and pass on malicious code to other nonmalicious programs by modifying them</a:t>
            </a:r>
          </a:p>
          <a:p>
            <a:pPr marL="914400" lvl="1" indent="-284163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</a:rPr>
              <a:t>Transient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 virus</a:t>
            </a:r>
            <a:endParaRPr lang="en-US" sz="24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914400" lvl="1" indent="-284163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</a:rPr>
              <a:t>Resident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 virus</a:t>
            </a: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pPr lvl="1"/>
            <a:endParaRPr lang="en-US" dirty="0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2B0CFF-5476-5776-6670-FE5CFCA70D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94AA1-72D1-4901-9724-6A5AE9BE835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02F4196-C162-38AF-3162-184C80E0E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68" y="395018"/>
            <a:ext cx="7956093" cy="696943"/>
          </a:xfrm>
        </p:spPr>
        <p:txBody>
          <a:bodyPr>
            <a:normAutofit fontScale="90000"/>
          </a:bodyPr>
          <a:lstStyle/>
          <a:p>
            <a:r>
              <a:rPr lang="en-US" sz="4700" b="0" dirty="0">
                <a:solidFill>
                  <a:schemeClr val="bg2"/>
                </a:solidFill>
                <a:ea typeface="+mj-lt"/>
                <a:cs typeface="+mj-lt"/>
              </a:rPr>
              <a:t>Malicious Code-Malware (cont'd)</a:t>
            </a:r>
            <a:endParaRPr lang="en-US" dirty="0">
              <a:solidFill>
                <a:schemeClr val="bg2"/>
              </a:solidFill>
              <a:ea typeface="+mj-lt"/>
              <a:cs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AD498-EE68-DE8A-0091-7B22314C529B}"/>
              </a:ext>
            </a:extLst>
          </p:cNvPr>
          <p:cNvSpPr txBox="1"/>
          <p:nvPr/>
        </p:nvSpPr>
        <p:spPr>
          <a:xfrm>
            <a:off x="694465" y="1167498"/>
            <a:ext cx="8231320" cy="5878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</a:rPr>
              <a:t>Worm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: </a:t>
            </a:r>
          </a:p>
          <a:p>
            <a:pPr marL="630238" indent="-284163"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Program that spreads copies of itself through a network</a:t>
            </a:r>
          </a:p>
          <a:p>
            <a:pPr marL="630238" indent="-284163">
              <a:buFont typeface="Arial"/>
              <a:buChar char="•"/>
            </a:pPr>
            <a:endParaRPr lang="en-US" sz="24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</a:rPr>
              <a:t>Trojan horse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:</a:t>
            </a:r>
          </a:p>
          <a:p>
            <a:pPr marL="630238" indent="-284163"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Malicious code that, in addition to its primary effect, has a second, nonobvious, malicious effect</a:t>
            </a:r>
          </a:p>
          <a:p>
            <a:endParaRPr lang="en-US" sz="2400" dirty="0">
              <a:solidFill>
                <a:schemeClr val="accent1"/>
              </a:solidFill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</a:rPr>
              <a:t>Bot 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(short for robot):</a:t>
            </a:r>
          </a:p>
          <a:p>
            <a:pPr marL="630238" indent="-284163"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A kind of worm used by search engine hosts</a:t>
            </a:r>
          </a:p>
          <a:p>
            <a:pPr marL="630238" indent="-284163"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Armies of bots run on any computers on which they can install themselves</a:t>
            </a:r>
          </a:p>
          <a:p>
            <a:pPr marL="630238" indent="-284163"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They scan accessible web content continuously and report back to their controller any newly found content</a:t>
            </a:r>
          </a:p>
          <a:p>
            <a:pPr marL="342900" indent="-342900">
              <a:buFont typeface="Arial,Sans-Serif"/>
              <a:buChar char="•"/>
            </a:pPr>
            <a:endParaRPr lang="en-US" sz="2000" dirty="0">
              <a:cs typeface="Arial"/>
            </a:endParaRPr>
          </a:p>
          <a:p>
            <a:endParaRPr lang="en-US" sz="2000" dirty="0"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76FEC-F64E-68CE-7555-7A36FE1A05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94AA1-72D1-4901-9724-6A5AE9BE835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04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02F4196-C162-38AF-3162-184C80E0E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00" y="409395"/>
            <a:ext cx="8315526" cy="1228905"/>
          </a:xfrm>
        </p:spPr>
        <p:txBody>
          <a:bodyPr>
            <a:normAutofit fontScale="90000"/>
          </a:bodyPr>
          <a:lstStyle/>
          <a:p>
            <a:r>
              <a:rPr lang="en-US" sz="4700" b="0" dirty="0">
                <a:solidFill>
                  <a:schemeClr val="bg2"/>
                </a:solidFill>
                <a:ea typeface="+mj-lt"/>
                <a:cs typeface="+mj-lt"/>
              </a:rPr>
              <a:t>Aspects of Malicious Code Infections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B3DAC5-B9C8-BF83-6131-395F5BE68B0E}"/>
              </a:ext>
            </a:extLst>
          </p:cNvPr>
          <p:cNvSpPr txBox="1"/>
          <p:nvPr/>
        </p:nvSpPr>
        <p:spPr>
          <a:xfrm>
            <a:off x="617280" y="1462801"/>
            <a:ext cx="7655092" cy="4862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dirty="0">
              <a:solidFill>
                <a:schemeClr val="accent1"/>
              </a:solidFill>
              <a:cs typeface="Arial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800" b="1" dirty="0">
                <a:solidFill>
                  <a:schemeClr val="accent1"/>
                </a:solidFill>
                <a:latin typeface="Arial"/>
                <a:cs typeface="Arial"/>
              </a:rPr>
              <a:t>Harm</a:t>
            </a: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: How they affect users and systems </a:t>
            </a:r>
            <a:endParaRPr lang="en-US" sz="2800" dirty="0">
              <a:solidFill>
                <a:schemeClr val="accent1"/>
              </a:solidFill>
              <a:cs typeface="Arial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800" b="1" dirty="0">
                <a:solidFill>
                  <a:schemeClr val="accent1"/>
                </a:solidFill>
                <a:latin typeface="Arial"/>
                <a:cs typeface="Arial"/>
              </a:rPr>
              <a:t>Transmission and propagation</a:t>
            </a: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: How they are transmitted and replicate, and how they cause further transmission </a:t>
            </a:r>
            <a:endParaRPr lang="en-US" sz="2800" dirty="0">
              <a:solidFill>
                <a:schemeClr val="accent1"/>
              </a:solidFill>
              <a:cs typeface="Arial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800" b="1" dirty="0">
                <a:solidFill>
                  <a:schemeClr val="accent1"/>
                </a:solidFill>
                <a:latin typeface="Arial"/>
                <a:cs typeface="Arial"/>
              </a:rPr>
              <a:t>Activation</a:t>
            </a: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: How they gain control and install themselves so that they can reactivate </a:t>
            </a:r>
            <a:endParaRPr lang="en-US" sz="2800" dirty="0">
              <a:solidFill>
                <a:schemeClr val="accent1"/>
              </a:solidFill>
              <a:cs typeface="Arial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800" b="1" dirty="0">
                <a:solidFill>
                  <a:schemeClr val="accent1"/>
                </a:solidFill>
                <a:latin typeface="Arial"/>
                <a:cs typeface="Arial"/>
              </a:rPr>
              <a:t>Stealth</a:t>
            </a: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: How they hide to avoid detection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040C9B-C220-AD23-B2D5-B3904D8DA0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94AA1-72D1-4901-9724-6A5AE9BE835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25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02F4196-C162-38AF-3162-184C80E0E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68" y="337509"/>
            <a:ext cx="8861865" cy="711321"/>
          </a:xfrm>
        </p:spPr>
        <p:txBody>
          <a:bodyPr>
            <a:normAutofit fontScale="90000"/>
          </a:bodyPr>
          <a:lstStyle/>
          <a:p>
            <a:r>
              <a:rPr lang="en-US" sz="4700" b="0" dirty="0">
                <a:solidFill>
                  <a:schemeClr val="bg2"/>
                </a:solidFill>
                <a:ea typeface="+mj-lt"/>
                <a:cs typeface="+mj-lt"/>
              </a:rPr>
              <a:t>Malicious Code Infections: Harm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B3DAC5-B9C8-BF83-6131-395F5BE68B0E}"/>
              </a:ext>
            </a:extLst>
          </p:cNvPr>
          <p:cNvSpPr txBox="1"/>
          <p:nvPr/>
        </p:nvSpPr>
        <p:spPr>
          <a:xfrm>
            <a:off x="617280" y="1060235"/>
            <a:ext cx="7655092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dirty="0">
              <a:solidFill>
                <a:schemeClr val="accent1"/>
              </a:solidFill>
              <a:cs typeface="Arial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b="1" dirty="0">
                <a:solidFill>
                  <a:schemeClr val="accent1"/>
                </a:solidFill>
                <a:latin typeface="Arial"/>
                <a:cs typeface="Arial"/>
              </a:rPr>
              <a:t>Harm:</a:t>
            </a:r>
            <a:endParaRPr lang="en-US" sz="28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Nondestructive (including </a:t>
            </a:r>
            <a:r>
              <a:rPr lang="en-US" sz="2800" b="1" dirty="0">
                <a:solidFill>
                  <a:schemeClr val="accent1"/>
                </a:solidFill>
                <a:latin typeface="Arial"/>
                <a:cs typeface="Arial"/>
              </a:rPr>
              <a:t>virus hoaxes</a:t>
            </a: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)</a:t>
            </a:r>
            <a:endParaRPr lang="en-US" sz="2800" dirty="0">
              <a:solidFill>
                <a:schemeClr val="accent1"/>
              </a:solidFill>
              <a:cs typeface="Arial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Destructive</a:t>
            </a:r>
            <a:endParaRPr lang="en-US" sz="2800" dirty="0">
              <a:solidFill>
                <a:schemeClr val="accent1"/>
              </a:solidFill>
              <a:cs typeface="Arial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Commercial or criminal intent</a:t>
            </a:r>
            <a:endParaRPr lang="en-US" sz="2800" b="1" dirty="0">
              <a:solidFill>
                <a:schemeClr val="accent1"/>
              </a:solidFill>
              <a:cs typeface="Arial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endParaRPr lang="en-US" sz="28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Examples: </a:t>
            </a:r>
            <a:endParaRPr lang="en-US" sz="28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Deleting files, changing content, hiding cursor, forwarding emails or sensitive data</a:t>
            </a:r>
            <a:endParaRPr lang="en-US" sz="28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D4A65-50B5-552A-375E-4FCA047F7F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94AA1-72D1-4901-9724-6A5AE9BE835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577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02F4196-C162-38AF-3162-184C80E0E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00" y="337509"/>
            <a:ext cx="8861865" cy="711321"/>
          </a:xfrm>
        </p:spPr>
        <p:txBody>
          <a:bodyPr>
            <a:normAutofit fontScale="90000"/>
          </a:bodyPr>
          <a:lstStyle/>
          <a:p>
            <a:r>
              <a:rPr lang="en-US" sz="4700" b="0" dirty="0">
                <a:solidFill>
                  <a:schemeClr val="bg2"/>
                </a:solidFill>
                <a:ea typeface="+mj-lt"/>
                <a:cs typeface="+mj-lt"/>
              </a:rPr>
              <a:t>Transmission and Duplication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B3DAC5-B9C8-BF83-6131-395F5BE68B0E}"/>
              </a:ext>
            </a:extLst>
          </p:cNvPr>
          <p:cNvSpPr txBox="1"/>
          <p:nvPr/>
        </p:nvSpPr>
        <p:spPr>
          <a:xfrm>
            <a:off x="617280" y="1060235"/>
            <a:ext cx="7655092" cy="60631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dirty="0">
              <a:solidFill>
                <a:schemeClr val="accent1"/>
              </a:solidFill>
              <a:cs typeface="Arial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Setup and installer program transmission</a:t>
            </a:r>
            <a:endParaRPr lang="en-US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Attached file</a:t>
            </a:r>
            <a:endParaRPr lang="en-US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Document viruses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Autorun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Propagation</a:t>
            </a:r>
            <a:endParaRPr lang="en-US" sz="28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Appended viruses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Viruses that surround a program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Integrated viruses and replacements</a:t>
            </a:r>
            <a:endParaRPr lang="en-US" dirty="0">
              <a:solidFill>
                <a:schemeClr val="accent1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800" dirty="0"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226B7-E50D-56B0-FACC-65220006A4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94AA1-72D1-4901-9724-6A5AE9BE835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84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722462" y="5081320"/>
            <a:ext cx="5565476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050" dirty="0">
                <a:solidFill>
                  <a:srgbClr val="0B0506"/>
                </a:solidFill>
                <a:latin typeface="Arial"/>
                <a:cs typeface="Arial"/>
              </a:rPr>
              <a:t>FIGURE 3-19 Virus Attachment</a:t>
            </a:r>
            <a:endParaRPr lang="en-IN" sz="1050" dirty="0">
              <a:solidFill>
                <a:srgbClr val="0B0506"/>
              </a:solidFill>
              <a:latin typeface="Arial"/>
              <a:cs typeface="Arial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297BBC-0D4D-DD9D-7FDD-ACAC7C9E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Examples of Viruses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7722E5F3-5B87-7752-0DD5-FA218DD21FC3}"/>
              </a:ext>
            </a:extLst>
          </p:cNvPr>
          <p:cNvSpPr txBox="1"/>
          <p:nvPr/>
        </p:nvSpPr>
        <p:spPr>
          <a:xfrm>
            <a:off x="4683425" y="5081320"/>
            <a:ext cx="43002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rgbClr val="0B05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3-20 Surrounding Virus</a:t>
            </a:r>
            <a:endParaRPr lang="en-IN" sz="1050" dirty="0">
              <a:solidFill>
                <a:srgbClr val="0B050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11" descr="Diagram&#10;&#10;Description automatically generated">
            <a:extLst>
              <a:ext uri="{FF2B5EF4-FFF2-40B4-BE49-F238E27FC236}">
                <a16:creationId xmlns:a16="http://schemas.microsoft.com/office/drawing/2014/main" id="{5895523E-22DC-DC15-9A66-384C45660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9" y="2305850"/>
            <a:ext cx="3361426" cy="2361318"/>
          </a:xfrm>
          <a:prstGeom prst="rect">
            <a:avLst/>
          </a:prstGeom>
        </p:spPr>
      </p:pic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49764334-1E3F-0071-2D1F-4C150FA59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909" y="2091070"/>
            <a:ext cx="3433311" cy="25033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5449AC-480C-B94A-A0FE-373CCE1A80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51BF7A-1AFA-4046-B13D-CCE92F58A67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516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048" y="5282603"/>
            <a:ext cx="5148533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050" dirty="0">
                <a:solidFill>
                  <a:schemeClr val="bg1"/>
                </a:solidFill>
                <a:latin typeface="Arial"/>
                <a:cs typeface="Arial"/>
              </a:rPr>
              <a:t>FIGURE 3-21 Virus Insertion</a:t>
            </a:r>
            <a:endParaRPr lang="en-IN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B581734-E543-1023-C32D-3AA21D04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Examples of Viruses (cont'd)</a:t>
            </a:r>
            <a:r>
              <a:rPr lang="en-US" dirty="0">
                <a:cs typeface="Arial"/>
              </a:rPr>
              <a:t>s</a:t>
            </a:r>
            <a:endParaRPr lang="en-US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FD4AACA-EEA4-1592-18D6-98ADEAA02109}"/>
              </a:ext>
            </a:extLst>
          </p:cNvPr>
          <p:cNvSpPr txBox="1"/>
          <p:nvPr/>
        </p:nvSpPr>
        <p:spPr>
          <a:xfrm>
            <a:off x="3547614" y="5282603"/>
            <a:ext cx="690257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bg1"/>
                </a:solidFill>
                <a:latin typeface="Arial"/>
                <a:cs typeface="Arial"/>
              </a:rPr>
              <a:t>FIGURE 3-22 Virus V Replacing Target T</a:t>
            </a:r>
            <a:endParaRPr lang="en-IN" sz="105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C2F8B996-2FE3-898D-7B3B-D5EB93906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63" y="2545235"/>
            <a:ext cx="3476446" cy="2285114"/>
          </a:xfrm>
          <a:prstGeom prst="rect">
            <a:avLst/>
          </a:prstGeom>
        </p:spPr>
      </p:pic>
      <p:pic>
        <p:nvPicPr>
          <p:cNvPr id="3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161BD52E-429E-C512-2987-5EA54EF92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796" y="2126386"/>
            <a:ext cx="3979652" cy="29646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616B3-EBFB-2DAF-A0F5-82C6228712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51BF7A-1AFA-4046-B13D-CCE92F58A67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947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820CD-9C55-5B29-1D03-C0C5FC1DC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Homes for Viruses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03B22-CDE0-650F-34EA-F0F63D182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51BF7A-1AFA-4046-B13D-CCE92F58A674}" type="slidenum">
              <a:rPr lang="en-US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5CD94-3D45-0B30-2296-E927E243F04A}"/>
              </a:ext>
            </a:extLst>
          </p:cNvPr>
          <p:cNvSpPr txBox="1"/>
          <p:nvPr/>
        </p:nvSpPr>
        <p:spPr>
          <a:xfrm>
            <a:off x="556460" y="1398671"/>
            <a:ext cx="7670131" cy="3570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Embedding</a:t>
            </a:r>
            <a:endParaRPr lang="en-US" dirty="0">
              <a:cs typeface="Arial" panose="020B0604020202020204" pitchFamily="34" charset="0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One-time execution (implanting)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Boot-sector viruses</a:t>
            </a:r>
            <a:endParaRPr lang="en-US" sz="2800" dirty="0">
              <a:solidFill>
                <a:schemeClr val="accent1"/>
              </a:solidFill>
              <a:cs typeface="Arial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Memory-resident viruses</a:t>
            </a:r>
            <a:endParaRPr lang="en-US" sz="2800" dirty="0">
              <a:solidFill>
                <a:schemeClr val="accent1"/>
              </a:solidFill>
              <a:cs typeface="Arial"/>
            </a:endParaRP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Application programs</a:t>
            </a:r>
            <a:endParaRPr lang="en-US" sz="2800" dirty="0">
              <a:solidFill>
                <a:schemeClr val="accent1"/>
              </a:solidFill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702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048" y="6073358"/>
            <a:ext cx="8915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0B05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3-24 The Compilation Process: (a) Compilation (b) Decompilation</a:t>
            </a:r>
            <a:endParaRPr lang="en-IN" sz="1050" dirty="0">
              <a:solidFill>
                <a:srgbClr val="0B050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C226F1D-C796-6C71-1E04-01DB4CAC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Countermeasures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9BFC9E-6299-9A82-05E8-30D07EFAC8A6}"/>
              </a:ext>
            </a:extLst>
          </p:cNvPr>
          <p:cNvSpPr txBox="1"/>
          <p:nvPr/>
        </p:nvSpPr>
        <p:spPr>
          <a:xfrm>
            <a:off x="459981" y="1308433"/>
            <a:ext cx="767637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</a:rPr>
              <a:t>Avoiding points of contamination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 and </a:t>
            </a: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</a:rPr>
              <a:t>blocking avenues of vulnerability 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during the entire process </a:t>
            </a:r>
          </a:p>
        </p:txBody>
      </p:sp>
      <p:pic>
        <p:nvPicPr>
          <p:cNvPr id="5" name="Picture 7" descr="Diagram&#10;&#10;Description automatically generated">
            <a:extLst>
              <a:ext uri="{FF2B5EF4-FFF2-40B4-BE49-F238E27FC236}">
                <a16:creationId xmlns:a16="http://schemas.microsoft.com/office/drawing/2014/main" id="{BB9FF1D6-48D2-874C-0E4D-97C19A56F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777" y="3234317"/>
            <a:ext cx="5748066" cy="25603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5E7C1D-61EE-14CA-7075-D78C557A6F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99F8D5-A808-4918-AF95-1C65737EF99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27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1405-67CB-BD09-D4CC-C3B7066B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In This Chapter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FFBDD-3990-E599-E1E6-32AC351A2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9521"/>
            <a:ext cx="8229600" cy="4530725"/>
          </a:xfrm>
        </p:spPr>
        <p:txBody>
          <a:bodyPr/>
          <a:lstStyle/>
          <a:p>
            <a:pPr marL="257175" indent="-257175">
              <a:buFont typeface="Arial" panose="05000000000000000000" pitchFamily="2" charset="2"/>
              <a:buChar char="•"/>
            </a:pPr>
            <a:r>
              <a:rPr lang="en-US" sz="3200" dirty="0">
                <a:ea typeface="+mn-lt"/>
                <a:cs typeface="+mn-lt"/>
              </a:rPr>
              <a:t>Programming oversights: buffer overflows, incomplete mediation, time-of-check to time-of-use errors, off-by-one errors</a:t>
            </a:r>
            <a:endParaRPr lang="en-US" sz="3200" dirty="0">
              <a:cs typeface="Arial"/>
            </a:endParaRPr>
          </a:p>
          <a:p>
            <a:pPr marL="257175" indent="-257175">
              <a:buFont typeface="Arial" panose="05000000000000000000" pitchFamily="2" charset="2"/>
              <a:buChar char="•"/>
            </a:pPr>
            <a:r>
              <a:rPr lang="en-US" sz="3200" dirty="0">
                <a:ea typeface="+mn-lt"/>
                <a:cs typeface="+mn-lt"/>
              </a:rPr>
              <a:t>Malicious code: viruses, worms, Trojan horses </a:t>
            </a:r>
            <a:endParaRPr lang="en-US" sz="3200" dirty="0">
              <a:cs typeface="Arial"/>
            </a:endParaRPr>
          </a:p>
          <a:p>
            <a:pPr marL="257175" indent="-257175">
              <a:buFont typeface="Arial" panose="05000000000000000000" pitchFamily="2" charset="2"/>
              <a:buChar char="•"/>
            </a:pPr>
            <a:r>
              <a:rPr lang="en-US" sz="3200" dirty="0">
                <a:ea typeface="+mn-lt"/>
                <a:cs typeface="+mn-lt"/>
              </a:rPr>
              <a:t>Developer countermeasures: program development techniques, security principles </a:t>
            </a:r>
            <a:endParaRPr lang="en-US" sz="3200" dirty="0">
              <a:cs typeface="Arial"/>
            </a:endParaRPr>
          </a:p>
          <a:p>
            <a:pPr marL="257175" indent="-257175">
              <a:buFont typeface="Arial" panose="05000000000000000000" pitchFamily="2" charset="2"/>
              <a:buChar char="•"/>
            </a:pPr>
            <a:r>
              <a:rPr lang="en-US" sz="3200" dirty="0">
                <a:ea typeface="+mn-lt"/>
                <a:cs typeface="+mn-lt"/>
              </a:rPr>
              <a:t>Ineffective countermeasures</a:t>
            </a:r>
            <a:endParaRPr lang="en-US" sz="3200" dirty="0">
              <a:cs typeface="Arial"/>
            </a:endParaRPr>
          </a:p>
          <a:p>
            <a:pPr marL="257175" indent="-257175">
              <a:spcBef>
                <a:spcPct val="0"/>
              </a:spcBef>
              <a:spcAft>
                <a:spcPts val="1000"/>
              </a:spcAft>
              <a:buFont typeface="Arial,Sans-Serif" panose="05000000000000000000" pitchFamily="2" charset="2"/>
              <a:buChar char="•"/>
            </a:pPr>
            <a:endParaRPr lang="en-US" sz="3200" dirty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2EB65-011E-EE08-65EC-360872FFEF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99F8D5-A808-4918-AF95-1C65737EF99C}" type="slidenum">
              <a:rPr lang="en-US" dirty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310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FB8657-C1C0-4171-EC69-0F854BB4B2B5}"/>
              </a:ext>
            </a:extLst>
          </p:cNvPr>
          <p:cNvSpPr txBox="1"/>
          <p:nvPr/>
        </p:nvSpPr>
        <p:spPr>
          <a:xfrm>
            <a:off x="416553" y="1157143"/>
            <a:ext cx="8324021" cy="38549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3600" dirty="0">
                <a:solidFill>
                  <a:schemeClr val="accent1"/>
                </a:solidFill>
                <a:latin typeface="Arial"/>
                <a:cs typeface="Arial"/>
              </a:rPr>
              <a:t>Programmer errors </a:t>
            </a:r>
            <a:endParaRPr lang="en-US" sz="3600" dirty="0">
              <a:solidFill>
                <a:schemeClr val="accent1"/>
              </a:solidFill>
              <a:cs typeface="Arial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3600" dirty="0">
                <a:solidFill>
                  <a:schemeClr val="accent1"/>
                </a:solidFill>
                <a:latin typeface="Arial"/>
                <a:cs typeface="Arial"/>
              </a:rPr>
              <a:t>Exploitation of vulnerabilities by hackers</a:t>
            </a:r>
            <a:endParaRPr lang="en-US" sz="3600" dirty="0">
              <a:solidFill>
                <a:schemeClr val="accent1"/>
              </a:solidFill>
              <a:cs typeface="Arial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3600" dirty="0">
                <a:solidFill>
                  <a:schemeClr val="accent1"/>
                </a:solidFill>
                <a:latin typeface="Arial"/>
                <a:cs typeface="Arial"/>
              </a:rPr>
              <a:t>Exploration of transmission of malicious code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-US" sz="3600" dirty="0">
                <a:solidFill>
                  <a:schemeClr val="accent1"/>
                </a:solidFill>
                <a:latin typeface="Arial"/>
                <a:cs typeface="Arial"/>
              </a:rPr>
              <a:t>Effective countermeasures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3ECB73C-9A8D-A1EC-68BC-B717CD71A4FD}"/>
              </a:ext>
            </a:extLst>
          </p:cNvPr>
          <p:cNvSpPr txBox="1">
            <a:spLocks/>
          </p:cNvSpPr>
          <p:nvPr/>
        </p:nvSpPr>
        <p:spPr>
          <a:xfrm>
            <a:off x="500445" y="323131"/>
            <a:ext cx="7956093" cy="56754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  <a:cs typeface="Arial"/>
              </a:rPr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485738-3EAD-88CA-DE48-1BEFDC5598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DF5B85-EFB7-4ADC-BD70-34E38F36A53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34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02F4196-C162-38AF-3162-184C80E0E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68" y="395018"/>
            <a:ext cx="7956093" cy="1315169"/>
          </a:xfrm>
        </p:spPr>
        <p:txBody>
          <a:bodyPr>
            <a:normAutofit fontScale="90000"/>
          </a:bodyPr>
          <a:lstStyle/>
          <a:p>
            <a:r>
              <a:rPr lang="en-US" sz="4700" b="0" dirty="0">
                <a:solidFill>
                  <a:schemeClr val="bg2"/>
                </a:solidFill>
                <a:ea typeface="+mj-lt"/>
                <a:cs typeface="+mj-lt"/>
              </a:rPr>
              <a:t>Unintentional (Nonmalicious) Programming Oversights</a:t>
            </a:r>
            <a:endParaRPr lang="en-US" dirty="0">
              <a:solidFill>
                <a:schemeClr val="bg2"/>
              </a:solidFill>
              <a:ea typeface="+mj-lt"/>
              <a:cs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5DC87-75A7-6D5F-B29D-2726703CE881}"/>
              </a:ext>
            </a:extLst>
          </p:cNvPr>
          <p:cNvSpPr txBox="1"/>
          <p:nvPr/>
        </p:nvSpPr>
        <p:spPr>
          <a:xfrm>
            <a:off x="556460" y="2045368"/>
            <a:ext cx="7534776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A </a:t>
            </a:r>
            <a:r>
              <a:rPr lang="en-US" sz="2800" b="1" dirty="0">
                <a:solidFill>
                  <a:schemeClr val="accent1"/>
                </a:solidFill>
                <a:latin typeface="Arial"/>
                <a:cs typeface="Arial"/>
              </a:rPr>
              <a:t>program flaw</a:t>
            </a: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 can be a fault affecting the correctness of the program’s result-that is, a fault can lead to a failure</a:t>
            </a:r>
          </a:p>
          <a:p>
            <a:endParaRPr lang="en-US" sz="28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  <a:latin typeface="Arial"/>
                <a:cs typeface="Arial"/>
              </a:rPr>
              <a:t>Incorrect operation</a:t>
            </a: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 is an </a:t>
            </a:r>
            <a:r>
              <a:rPr lang="en-US" sz="2800" b="1" dirty="0">
                <a:solidFill>
                  <a:schemeClr val="accent1"/>
                </a:solidFill>
                <a:latin typeface="Arial"/>
                <a:cs typeface="Arial"/>
              </a:rPr>
              <a:t>integrity failing</a:t>
            </a:r>
          </a:p>
          <a:p>
            <a:endParaRPr lang="en-US" sz="28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Even a flaw from a </a:t>
            </a:r>
            <a:r>
              <a:rPr lang="en-US" sz="2800" b="1" dirty="0">
                <a:solidFill>
                  <a:schemeClr val="accent1"/>
                </a:solidFill>
                <a:latin typeface="Arial"/>
                <a:cs typeface="Arial"/>
              </a:rPr>
              <a:t>benign</a:t>
            </a: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 cause can be exploited by someone </a:t>
            </a:r>
            <a:r>
              <a:rPr lang="en-US" sz="2800" b="1" dirty="0">
                <a:solidFill>
                  <a:schemeClr val="accent1"/>
                </a:solidFill>
                <a:latin typeface="Arial"/>
                <a:cs typeface="Arial"/>
              </a:rPr>
              <a:t>malicious</a:t>
            </a:r>
            <a:endParaRPr lang="en-US" sz="28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9ECE05-315C-9073-8209-C92B98656A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94AA1-72D1-4901-9724-6A5AE9BE835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71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300" y="6116680"/>
            <a:ext cx="8915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3-4 One-Character Overflow</a:t>
            </a:r>
            <a:endParaRPr lang="en-IN" sz="105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C4A2A1-1835-8BD7-57B1-D44629CD3C8E}"/>
              </a:ext>
            </a:extLst>
          </p:cNvPr>
          <p:cNvSpPr txBox="1"/>
          <p:nvPr/>
        </p:nvSpPr>
        <p:spPr>
          <a:xfrm rot="10800000" flipV="1">
            <a:off x="770626" y="1258807"/>
            <a:ext cx="77752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</a:rPr>
              <a:t>Buffer overflows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 often come from innocent programmer oversights or failures to document and check for excessive data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DDC5493-C1C9-D81B-F15B-BCAF65DF9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68" y="395018"/>
            <a:ext cx="7956093" cy="725698"/>
          </a:xfrm>
        </p:spPr>
        <p:txBody>
          <a:bodyPr>
            <a:normAutofit fontScale="90000"/>
          </a:bodyPr>
          <a:lstStyle/>
          <a:p>
            <a:r>
              <a:rPr lang="en-US" sz="4700" b="0" dirty="0">
                <a:solidFill>
                  <a:schemeClr val="bg2"/>
                </a:solidFill>
                <a:ea typeface="+mj-lt"/>
                <a:cs typeface="+mj-lt"/>
              </a:rPr>
              <a:t>Buffer Overflow</a:t>
            </a:r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E8BFD0BD-E708-6A81-8D04-3E9CDA06C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042" y="2459137"/>
            <a:ext cx="3922143" cy="36294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F306A0-5875-0F8C-11B1-B675F905B1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94AA1-72D1-4901-9724-6A5AE9BE835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08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14746" y="6102112"/>
            <a:ext cx="38977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3-5 Memory of Different Procedures for Different Users</a:t>
            </a:r>
            <a:endParaRPr lang="en-IN" sz="105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49D5CDA-DA64-4F98-A5EE-881BC0C54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cs typeface="Arial"/>
              </a:rPr>
              <a:t>Buffer Overflow (cont'd)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99AEB-7F79-1117-A6E1-EA645AA4DA1C}"/>
              </a:ext>
            </a:extLst>
          </p:cNvPr>
          <p:cNvSpPr txBox="1"/>
          <p:nvPr/>
        </p:nvSpPr>
        <p:spPr>
          <a:xfrm>
            <a:off x="457200" y="1228397"/>
            <a:ext cx="5072332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Arial"/>
                <a:cs typeface="Arial"/>
              </a:rPr>
              <a:t>Local data</a:t>
            </a:r>
            <a:r>
              <a:rPr lang="en-US" sz="2000" dirty="0">
                <a:solidFill>
                  <a:schemeClr val="accent1"/>
                </a:solidFill>
                <a:latin typeface="Arial"/>
                <a:cs typeface="Arial"/>
              </a:rPr>
              <a:t> are stored </a:t>
            </a:r>
            <a:r>
              <a:rPr lang="en-US" sz="2000" b="1" dirty="0">
                <a:solidFill>
                  <a:schemeClr val="accent1"/>
                </a:solidFill>
                <a:latin typeface="Arial"/>
                <a:cs typeface="Arial"/>
              </a:rPr>
              <a:t>adjacent</a:t>
            </a:r>
            <a:r>
              <a:rPr lang="en-US" sz="2000" dirty="0">
                <a:solidFill>
                  <a:schemeClr val="accent1"/>
                </a:solidFill>
                <a:latin typeface="Arial"/>
                <a:cs typeface="Arial"/>
              </a:rPr>
              <a:t> to the </a:t>
            </a:r>
            <a:r>
              <a:rPr lang="en-US" sz="2000" b="1" dirty="0">
                <a:solidFill>
                  <a:schemeClr val="accent1"/>
                </a:solidFill>
                <a:latin typeface="Arial"/>
                <a:cs typeface="Arial"/>
              </a:rPr>
              <a:t>code of a procedure</a:t>
            </a:r>
            <a:r>
              <a:rPr lang="en-US" sz="2000" dirty="0">
                <a:solidFill>
                  <a:schemeClr val="accent1"/>
                </a:solidFill>
                <a:latin typeface="Arial"/>
                <a:cs typeface="Arial"/>
              </a:rPr>
              <a:t> </a:t>
            </a:r>
          </a:p>
          <a:p>
            <a:endParaRPr lang="en-US" sz="2000" dirty="0">
              <a:solidFill>
                <a:schemeClr val="accent1"/>
              </a:solidFill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Arial"/>
                <a:cs typeface="Arial"/>
              </a:rPr>
              <a:t>A data overflow either falls strictly within a data space or </a:t>
            </a:r>
            <a:r>
              <a:rPr lang="en-US" sz="2000" b="1" dirty="0">
                <a:solidFill>
                  <a:schemeClr val="accent1"/>
                </a:solidFill>
                <a:latin typeface="Arial"/>
                <a:cs typeface="Arial"/>
              </a:rPr>
              <a:t>spills over</a:t>
            </a:r>
            <a:r>
              <a:rPr lang="en-US" sz="2000" dirty="0">
                <a:solidFill>
                  <a:schemeClr val="accent1"/>
                </a:solidFill>
                <a:latin typeface="Arial"/>
                <a:cs typeface="Arial"/>
              </a:rPr>
              <a:t> into an adjacent code area</a:t>
            </a:r>
            <a:endParaRPr lang="en-US" sz="2000" dirty="0">
              <a:solidFill>
                <a:schemeClr val="accent1"/>
              </a:solidFill>
              <a:cs typeface="Arial"/>
            </a:endParaRPr>
          </a:p>
          <a:p>
            <a:endParaRPr lang="en-US" sz="20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Arial"/>
                <a:cs typeface="Arial"/>
              </a:rPr>
              <a:t>The data end up on top of one of the following: </a:t>
            </a:r>
            <a:endParaRPr lang="en-US" sz="2000" dirty="0">
              <a:solidFill>
                <a:schemeClr val="accent1"/>
              </a:solidFill>
              <a:cs typeface="Arial"/>
            </a:endParaRPr>
          </a:p>
          <a:p>
            <a:pPr marL="568325" indent="-284163">
              <a:buFont typeface="Arial"/>
              <a:buChar char="•"/>
            </a:pPr>
            <a:r>
              <a:rPr lang="en-US" sz="2000" dirty="0">
                <a:solidFill>
                  <a:schemeClr val="accent1"/>
                </a:solidFill>
                <a:latin typeface="Arial"/>
                <a:cs typeface="Arial"/>
              </a:rPr>
              <a:t>Another piece of your data </a:t>
            </a:r>
            <a:endParaRPr lang="en-US" sz="2000" dirty="0">
              <a:solidFill>
                <a:schemeClr val="accent1"/>
              </a:solidFill>
              <a:cs typeface="Arial"/>
            </a:endParaRPr>
          </a:p>
          <a:p>
            <a:pPr marL="568325" indent="-284163">
              <a:buFont typeface="Arial"/>
              <a:buChar char="•"/>
            </a:pPr>
            <a:r>
              <a:rPr lang="en-US" sz="2000" dirty="0">
                <a:solidFill>
                  <a:schemeClr val="accent1"/>
                </a:solidFill>
                <a:latin typeface="Arial"/>
                <a:cs typeface="Arial"/>
              </a:rPr>
              <a:t>An instruction of yours </a:t>
            </a:r>
            <a:endParaRPr lang="en-US" sz="2000" dirty="0">
              <a:solidFill>
                <a:schemeClr val="accent1"/>
              </a:solidFill>
              <a:cs typeface="Arial"/>
            </a:endParaRPr>
          </a:p>
          <a:p>
            <a:pPr marL="568325" indent="-284163">
              <a:buFont typeface="Arial"/>
              <a:buChar char="•"/>
            </a:pPr>
            <a:r>
              <a:rPr lang="en-US" sz="2000" dirty="0">
                <a:solidFill>
                  <a:schemeClr val="accent1"/>
                </a:solidFill>
                <a:latin typeface="Arial"/>
                <a:cs typeface="Arial"/>
              </a:rPr>
              <a:t>Data or code belonging to another program </a:t>
            </a:r>
            <a:endParaRPr lang="en-US" sz="2000" dirty="0">
              <a:solidFill>
                <a:schemeClr val="accent1"/>
              </a:solidFill>
              <a:cs typeface="Arial"/>
            </a:endParaRPr>
          </a:p>
          <a:p>
            <a:pPr marL="568325" indent="-284163">
              <a:buFont typeface="Arial"/>
              <a:buChar char="•"/>
            </a:pPr>
            <a:r>
              <a:rPr lang="en-US" sz="2000" dirty="0">
                <a:solidFill>
                  <a:schemeClr val="accent1"/>
                </a:solidFill>
                <a:latin typeface="Arial"/>
                <a:cs typeface="Arial"/>
              </a:rPr>
              <a:t>Data or code belonging to the operating system</a:t>
            </a:r>
          </a:p>
        </p:txBody>
      </p:sp>
      <p:pic>
        <p:nvPicPr>
          <p:cNvPr id="5" name="Picture 8" descr="Diagram&#10;&#10;Description automatically generated">
            <a:extLst>
              <a:ext uri="{FF2B5EF4-FFF2-40B4-BE49-F238E27FC236}">
                <a16:creationId xmlns:a16="http://schemas.microsoft.com/office/drawing/2014/main" id="{760078A8-DCB4-63CC-BCB0-C2EB45CC0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306" y="2498134"/>
            <a:ext cx="2987615" cy="32707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5136B-A674-F39D-CDED-E513372F6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51BF7A-1AFA-4046-B13D-CCE92F58A67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534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DE84-B5D4-2722-0AA8-A660C2E45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cs typeface="Arial"/>
              </a:rPr>
              <a:t>Data-Driven Attack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5827C8-9D6E-84C5-B0E8-8049C5DAF9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51BF7A-1AFA-4046-B13D-CCE92F58A674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9E6827-7A9C-8197-2A96-1E4B4A354EED}"/>
              </a:ext>
            </a:extLst>
          </p:cNvPr>
          <p:cNvSpPr txBox="1"/>
          <p:nvPr/>
        </p:nvSpPr>
        <p:spPr>
          <a:xfrm>
            <a:off x="437073" y="1076032"/>
            <a:ext cx="8249727" cy="5068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  <a:latin typeface="Arial"/>
                <a:cs typeface="Arial"/>
              </a:rPr>
              <a:t>Stack</a:t>
            </a:r>
            <a:r>
              <a:rPr lang="en-US" sz="2000" dirty="0">
                <a:solidFill>
                  <a:schemeClr val="accent1"/>
                </a:solidFill>
                <a:latin typeface="Arial"/>
                <a:cs typeface="Arial"/>
              </a:rPr>
              <a:t>: Key data structure necessary for interchange of data between procedures</a:t>
            </a:r>
            <a:endParaRPr lang="en-US" sz="20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Arial"/>
                <a:cs typeface="Arial"/>
              </a:rPr>
              <a:t>The attacker wants to overwrite stack memory, sometimes called </a:t>
            </a:r>
            <a:r>
              <a:rPr lang="en-US" sz="2000" b="1" dirty="0">
                <a:solidFill>
                  <a:schemeClr val="accent1"/>
                </a:solidFill>
                <a:latin typeface="Arial"/>
                <a:cs typeface="Arial"/>
              </a:rPr>
              <a:t>stack smashing</a:t>
            </a:r>
            <a:r>
              <a:rPr lang="en-US" sz="2000" dirty="0">
                <a:solidFill>
                  <a:schemeClr val="accent1"/>
                </a:solidFill>
                <a:latin typeface="Arial"/>
                <a:cs typeface="Arial"/>
              </a:rPr>
              <a:t>, in a purposeful manner</a:t>
            </a:r>
            <a:endParaRPr lang="en-US" sz="2000" dirty="0">
              <a:solidFill>
                <a:schemeClr val="accent1"/>
              </a:solidFill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Arial"/>
                <a:cs typeface="Arial"/>
              </a:rPr>
              <a:t>Ways the attacker can utilize an </a:t>
            </a:r>
            <a:r>
              <a:rPr lang="en-US" sz="2000" b="1" dirty="0">
                <a:solidFill>
                  <a:schemeClr val="accent1"/>
                </a:solidFill>
                <a:latin typeface="Arial"/>
                <a:cs typeface="Arial"/>
              </a:rPr>
              <a:t>overflow attack</a:t>
            </a:r>
            <a:r>
              <a:rPr lang="en-US" sz="2000" dirty="0">
                <a:solidFill>
                  <a:schemeClr val="accent1"/>
                </a:solidFill>
                <a:latin typeface="Arial"/>
                <a:cs typeface="Arial"/>
              </a:rPr>
              <a:t>: </a:t>
            </a:r>
            <a:endParaRPr lang="en-US" sz="2000" dirty="0">
              <a:solidFill>
                <a:schemeClr val="accent1"/>
              </a:solidFill>
              <a:cs typeface="Arial"/>
            </a:endParaRPr>
          </a:p>
          <a:p>
            <a:pPr marL="684213" indent="-338138">
              <a:spcBef>
                <a:spcPts val="0"/>
              </a:spcBef>
              <a:spcAft>
                <a:spcPts val="800"/>
              </a:spcAft>
              <a:buFont typeface="Arial"/>
              <a:buChar char="•"/>
            </a:pPr>
            <a:r>
              <a:rPr lang="en-US" sz="2000" dirty="0">
                <a:solidFill>
                  <a:schemeClr val="accent1"/>
                </a:solidFill>
                <a:latin typeface="Arial"/>
                <a:cs typeface="Arial"/>
              </a:rPr>
              <a:t>Overwrite the program counter stored in the stack so that when this routine exits, </a:t>
            </a:r>
            <a:r>
              <a:rPr lang="en-US" sz="2000" b="1" dirty="0">
                <a:solidFill>
                  <a:schemeClr val="accent1"/>
                </a:solidFill>
                <a:latin typeface="Arial"/>
                <a:cs typeface="Arial"/>
              </a:rPr>
              <a:t>control transfers to the address pointed at</a:t>
            </a:r>
            <a:r>
              <a:rPr lang="en-US" sz="2000" dirty="0">
                <a:solidFill>
                  <a:schemeClr val="accent1"/>
                </a:solidFill>
                <a:latin typeface="Arial"/>
                <a:cs typeface="Arial"/>
              </a:rPr>
              <a:t> by the modified program counter address</a:t>
            </a:r>
          </a:p>
          <a:p>
            <a:pPr marL="684213" indent="-338138">
              <a:spcBef>
                <a:spcPts val="0"/>
              </a:spcBef>
              <a:spcAft>
                <a:spcPts val="800"/>
              </a:spcAft>
              <a:buFont typeface="Arial"/>
              <a:buChar char="•"/>
            </a:pPr>
            <a:r>
              <a:rPr lang="en-US" sz="2000" dirty="0">
                <a:solidFill>
                  <a:schemeClr val="accent1"/>
                </a:solidFill>
                <a:latin typeface="Arial"/>
                <a:cs typeface="Arial"/>
              </a:rPr>
              <a:t>Overwrite part of the code in low memory, </a:t>
            </a:r>
            <a:r>
              <a:rPr lang="en-US" sz="2000" b="1" dirty="0">
                <a:solidFill>
                  <a:schemeClr val="accent1"/>
                </a:solidFill>
                <a:latin typeface="Arial"/>
                <a:cs typeface="Arial"/>
              </a:rPr>
              <a:t>substituting</a:t>
            </a:r>
            <a:r>
              <a:rPr lang="en-US" sz="2000" dirty="0">
                <a:solidFill>
                  <a:schemeClr val="accent1"/>
                </a:solidFill>
                <a:latin typeface="Arial"/>
                <a:cs typeface="Arial"/>
              </a:rPr>
              <a:t> the attacker’s </a:t>
            </a:r>
            <a:r>
              <a:rPr lang="en-US" sz="2000" b="1" dirty="0">
                <a:solidFill>
                  <a:schemeClr val="accent1"/>
                </a:solidFill>
                <a:latin typeface="Arial"/>
                <a:cs typeface="Arial"/>
              </a:rPr>
              <a:t>instructions</a:t>
            </a:r>
            <a:r>
              <a:rPr lang="en-US" sz="2000" dirty="0">
                <a:solidFill>
                  <a:schemeClr val="accent1"/>
                </a:solidFill>
                <a:latin typeface="Arial"/>
                <a:cs typeface="Arial"/>
              </a:rPr>
              <a:t> for previous program statements</a:t>
            </a:r>
            <a:endParaRPr lang="en-US" sz="2000" dirty="0">
              <a:solidFill>
                <a:schemeClr val="accent1"/>
              </a:solidFill>
              <a:cs typeface="Arial"/>
            </a:endParaRPr>
          </a:p>
          <a:p>
            <a:pPr marL="684213" indent="-338138">
              <a:spcBef>
                <a:spcPts val="0"/>
              </a:spcBef>
              <a:spcAft>
                <a:spcPts val="800"/>
              </a:spcAft>
              <a:buFont typeface="Arial"/>
              <a:buChar char="•"/>
            </a:pPr>
            <a:r>
              <a:rPr lang="en-US" sz="2000" dirty="0">
                <a:solidFill>
                  <a:schemeClr val="accent1"/>
                </a:solidFill>
                <a:latin typeface="Arial"/>
                <a:cs typeface="Arial"/>
              </a:rPr>
              <a:t>Overwrite the program counter and data in the stack so that the program counter now </a:t>
            </a:r>
            <a:r>
              <a:rPr lang="en-US" sz="2000" b="1" dirty="0">
                <a:solidFill>
                  <a:schemeClr val="accent1"/>
                </a:solidFill>
                <a:latin typeface="Arial"/>
                <a:cs typeface="Arial"/>
              </a:rPr>
              <a:t>points into the stack</a:t>
            </a:r>
            <a:r>
              <a:rPr lang="en-US" sz="2000" dirty="0">
                <a:solidFill>
                  <a:schemeClr val="accent1"/>
                </a:solidFill>
                <a:latin typeface="Arial"/>
                <a:cs typeface="Arial"/>
              </a:rPr>
              <a:t>, causing the data overwritten into the stack to be executed</a:t>
            </a:r>
          </a:p>
        </p:txBody>
      </p:sp>
    </p:spTree>
    <p:extLst>
      <p:ext uri="{BB962C8B-B14F-4D97-AF65-F5344CB8AC3E}">
        <p14:creationId xmlns:p14="http://schemas.microsoft.com/office/powerpoint/2010/main" val="357061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048" y="6145244"/>
            <a:ext cx="891540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050" dirty="0">
                <a:solidFill>
                  <a:srgbClr val="333333"/>
                </a:solidFill>
                <a:latin typeface="Arial"/>
                <a:cs typeface="Arial"/>
              </a:rPr>
              <a:t>FIGURE 3-10 Compromised Stack</a:t>
            </a:r>
            <a:endParaRPr lang="en-IN" sz="1050" dirty="0">
              <a:solidFill>
                <a:srgbClr val="333333"/>
              </a:solidFill>
              <a:latin typeface="Arial"/>
              <a:cs typeface="Arial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E47F0CF-12F5-993D-194E-00C1C65C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  <a:cs typeface="Arial"/>
              </a:rPr>
              <a:t>Example of a Compromised Stack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7" descr="Diagram&#10;&#10;Description automatically generated">
            <a:extLst>
              <a:ext uri="{FF2B5EF4-FFF2-40B4-BE49-F238E27FC236}">
                <a16:creationId xmlns:a16="http://schemas.microsoft.com/office/drawing/2014/main" id="{6077C344-54D9-27B4-6BDF-A297B965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09" y="2240830"/>
            <a:ext cx="5949350" cy="34402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7C901-1F59-2FDE-26F7-92107CCA48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51BF7A-1AFA-4046-B13D-CCE92F58A67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98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02F4196-C162-38AF-3162-184C80E0E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68" y="179358"/>
            <a:ext cx="7956093" cy="783207"/>
          </a:xfrm>
        </p:spPr>
        <p:txBody>
          <a:bodyPr>
            <a:normAutofit fontScale="90000"/>
          </a:bodyPr>
          <a:lstStyle/>
          <a:p>
            <a:r>
              <a:rPr lang="en-US" sz="4700" b="0" dirty="0">
                <a:solidFill>
                  <a:schemeClr val="bg2"/>
                </a:solidFill>
                <a:ea typeface="+mj-lt"/>
                <a:cs typeface="+mj-lt"/>
              </a:rPr>
              <a:t>Countermeasures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A7F0A-C0D5-B378-FDBA-868D7B0B829F}"/>
              </a:ext>
            </a:extLst>
          </p:cNvPr>
          <p:cNvSpPr txBox="1"/>
          <p:nvPr/>
        </p:nvSpPr>
        <p:spPr>
          <a:xfrm>
            <a:off x="586539" y="1564105"/>
            <a:ext cx="818147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Arial"/>
                <a:cs typeface="Arial"/>
              </a:rPr>
              <a:t>Check before you write!</a:t>
            </a:r>
          </a:p>
          <a:p>
            <a:endParaRPr lang="en-US" sz="2800" b="1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285750" indent="-285750">
              <a:buFontTx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Programming controls: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Independent testing</a:t>
            </a:r>
            <a:endParaRPr lang="en-US" sz="2800" dirty="0">
              <a:solidFill>
                <a:schemeClr val="accent1"/>
              </a:solidFill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Code review</a:t>
            </a:r>
          </a:p>
          <a:p>
            <a:pPr marL="285750" indent="-285750">
              <a:buFontTx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Code analyzers</a:t>
            </a:r>
            <a:endParaRPr lang="en-US" sz="2800" dirty="0">
              <a:solidFill>
                <a:schemeClr val="accent1"/>
              </a:solidFill>
              <a:cs typeface="Arial"/>
            </a:endParaRPr>
          </a:p>
          <a:p>
            <a:pPr marL="285750" indent="-285750">
              <a:buFontTx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Separation</a:t>
            </a:r>
          </a:p>
          <a:p>
            <a:pPr marL="285750" indent="-285750">
              <a:buFontTx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Stumbling blocks:</a:t>
            </a:r>
            <a:endParaRPr lang="en-US" sz="2800" dirty="0">
              <a:solidFill>
                <a:schemeClr val="accent1"/>
              </a:solidFill>
              <a:cs typeface="Arial"/>
            </a:endParaRPr>
          </a:p>
          <a:p>
            <a:pPr marL="742950" lvl="1" indent="-285750">
              <a:buFontTx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Canary layers</a:t>
            </a:r>
            <a:endParaRPr lang="en-US" sz="2800" dirty="0">
              <a:solidFill>
                <a:schemeClr val="accent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32157B7-93A1-64CD-36ED-F91D545FD655}"/>
              </a:ext>
            </a:extLst>
          </p:cNvPr>
          <p:cNvSpPr txBox="1"/>
          <p:nvPr/>
        </p:nvSpPr>
        <p:spPr>
          <a:xfrm>
            <a:off x="4812821" y="5812286"/>
            <a:ext cx="41996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rgbClr val="0B05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3-11 Canary Values to Signal Modification</a:t>
            </a:r>
            <a:endParaRPr lang="en-IN" sz="1050" dirty="0">
              <a:solidFill>
                <a:srgbClr val="0B050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2F6084-CB1B-205C-0E96-F644BFD8F5B4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4824099" y="2585808"/>
            <a:ext cx="4015020" cy="3104600"/>
            <a:chOff x="2066979" y="1392489"/>
            <a:chExt cx="8034337" cy="5867400"/>
          </a:xfrm>
        </p:grpSpPr>
        <p:pic>
          <p:nvPicPr>
            <p:cNvPr id="11" name="Picture 10" descr="03fig11">
              <a:extLst>
                <a:ext uri="{FF2B5EF4-FFF2-40B4-BE49-F238E27FC236}">
                  <a16:creationId xmlns:a16="http://schemas.microsoft.com/office/drawing/2014/main" id="{D459CA0C-D57F-758A-E11E-54C0B3A65FCE}"/>
                </a:ext>
              </a:extLst>
            </p:cNvPr>
            <p:cNvPicPr>
              <a:picLocks noRot="1" noChangeAspect="1" noMove="1" noResize="1"/>
            </p:cNvPicPr>
            <p:nvPr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6979" y="1392489"/>
              <a:ext cx="8034337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DF90D8-70DB-61C9-1BC6-2A467073692D}"/>
                </a:ext>
              </a:extLst>
            </p:cNvPr>
            <p:cNvSpPr/>
            <p:nvPr/>
          </p:nvSpPr>
          <p:spPr>
            <a:xfrm>
              <a:off x="2066979" y="6916989"/>
              <a:ext cx="80343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endParaRPr lang="en-IN" sz="18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C6574-4791-653A-A7FC-77792093D9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94AA1-72D1-4901-9724-6A5AE9BE835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44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06670" y="5900829"/>
            <a:ext cx="6241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0B05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3-13 Unchecked Change to Work Descriptor</a:t>
            </a:r>
            <a:endParaRPr lang="en-IN" sz="1050" dirty="0">
              <a:solidFill>
                <a:srgbClr val="0B050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8BF8C74-8EFA-43EF-DAEA-E497815DA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31235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Time-Of-Check To Time-Of-Use (TOCTTOU)</a:t>
            </a:r>
            <a:endParaRPr lang="en-US" dirty="0">
              <a:solidFill>
                <a:schemeClr val="bg1"/>
              </a:solidFill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D4566-9956-6561-34B9-A64913BFBA69}"/>
              </a:ext>
            </a:extLst>
          </p:cNvPr>
          <p:cNvSpPr txBox="1"/>
          <p:nvPr/>
        </p:nvSpPr>
        <p:spPr>
          <a:xfrm>
            <a:off x="763070" y="1883675"/>
            <a:ext cx="678280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Between access check and use, data must be protected against change to avoid hijacking of the data for other purposes</a:t>
            </a:r>
          </a:p>
        </p:txBody>
      </p:sp>
      <p:pic>
        <p:nvPicPr>
          <p:cNvPr id="5" name="Picture 7" descr="Diagram&#10;&#10;Description automatically generated">
            <a:extLst>
              <a:ext uri="{FF2B5EF4-FFF2-40B4-BE49-F238E27FC236}">
                <a16:creationId xmlns:a16="http://schemas.microsoft.com/office/drawing/2014/main" id="{D4C89C38-2C96-8CA3-F2E2-CE5EDCD85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03" y="3429000"/>
            <a:ext cx="5493676" cy="23726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0CB618-A559-5141-CED2-49B114DC6D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51BF7A-1AFA-4046-B13D-CCE92F58A67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0483"/>
      </p:ext>
    </p:extLst>
  </p:cSld>
  <p:clrMapOvr>
    <a:masterClrMapping/>
  </p:clrMapOvr>
</p:sld>
</file>

<file path=ppt/theme/theme1.xml><?xml version="1.0" encoding="utf-8"?>
<a:theme xmlns:a="http://schemas.openxmlformats.org/drawingml/2006/main" name="1_Edge">
  <a:themeElements>
    <a:clrScheme name="1_Edge 2">
      <a:dk1>
        <a:srgbClr val="333333"/>
      </a:dk1>
      <a:lt1>
        <a:srgbClr val="CCCCFF"/>
      </a:lt1>
      <a:dk2>
        <a:srgbClr val="0B0506"/>
      </a:dk2>
      <a:lt2>
        <a:srgbClr val="FFFFFF"/>
      </a:lt2>
      <a:accent1>
        <a:srgbClr val="3366CC"/>
      </a:accent1>
      <a:accent2>
        <a:srgbClr val="3333CC"/>
      </a:accent2>
      <a:accent3>
        <a:srgbClr val="AAAAAA"/>
      </a:accent3>
      <a:accent4>
        <a:srgbClr val="AEAEDA"/>
      </a:accent4>
      <a:accent5>
        <a:srgbClr val="ADB8E2"/>
      </a:accent5>
      <a:accent6>
        <a:srgbClr val="2D2DB9"/>
      </a:accent6>
      <a:hlink>
        <a:srgbClr val="808080"/>
      </a:hlink>
      <a:folHlink>
        <a:srgbClr val="666633"/>
      </a:folHlink>
    </a:clrScheme>
    <a:fontScheme name="1_Ed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10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11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838</Words>
  <Application>Microsoft Office PowerPoint</Application>
  <PresentationFormat>On-screen Show (4:3)</PresentationFormat>
  <Paragraphs>153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Arial Unicode MS</vt:lpstr>
      <vt:lpstr>Arial,Sans-Serif</vt:lpstr>
      <vt:lpstr>Calibri</vt:lpstr>
      <vt:lpstr>Calibri Light</vt:lpstr>
      <vt:lpstr>Garamond</vt:lpstr>
      <vt:lpstr>Times New Roman</vt:lpstr>
      <vt:lpstr>Wingdings</vt:lpstr>
      <vt:lpstr>1_Edge</vt:lpstr>
      <vt:lpstr>Office Theme</vt:lpstr>
      <vt:lpstr>office theme</vt:lpstr>
      <vt:lpstr>Office Theme</vt:lpstr>
      <vt:lpstr>Security in Computing Sixth Edition</vt:lpstr>
      <vt:lpstr>In This Chapter</vt:lpstr>
      <vt:lpstr>Unintentional (Nonmalicious) Programming Oversights</vt:lpstr>
      <vt:lpstr>Buffer Overflow</vt:lpstr>
      <vt:lpstr>Buffer Overflow (cont'd)</vt:lpstr>
      <vt:lpstr>Data-Driven Attack</vt:lpstr>
      <vt:lpstr>Example of a Compromised Stack</vt:lpstr>
      <vt:lpstr>Countermeasures</vt:lpstr>
      <vt:lpstr>Time-Of-Check To Time-Of-Use (TOCTTOU) </vt:lpstr>
      <vt:lpstr>Off-by-One Error</vt:lpstr>
      <vt:lpstr>Malicious Code-Malware</vt:lpstr>
      <vt:lpstr>Malicious Code-Malware (cont'd)</vt:lpstr>
      <vt:lpstr>Aspects of Malicious Code Infections</vt:lpstr>
      <vt:lpstr>Malicious Code Infections: Harm</vt:lpstr>
      <vt:lpstr>Transmission and Duplication</vt:lpstr>
      <vt:lpstr>Examples of Viruses</vt:lpstr>
      <vt:lpstr>Examples of Viruses (cont'd)s</vt:lpstr>
      <vt:lpstr>Homes for Viruses</vt:lpstr>
      <vt:lpstr>Countermeasures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Jeanne Furfari</dc:creator>
  <cp:lastModifiedBy>Jennifer Frew</cp:lastModifiedBy>
  <cp:revision>325</cp:revision>
  <dcterms:created xsi:type="dcterms:W3CDTF">2005-02-06T18:24:19Z</dcterms:created>
  <dcterms:modified xsi:type="dcterms:W3CDTF">2023-07-19T13:22:18Z</dcterms:modified>
</cp:coreProperties>
</file>